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2" r:id="rId4"/>
  </p:sldMasterIdLst>
  <p:notesMasterIdLst>
    <p:notesMasterId r:id="rId18"/>
  </p:notesMasterIdLst>
  <p:handoutMasterIdLst>
    <p:handoutMasterId r:id="rId19"/>
  </p:handoutMasterIdLst>
  <p:sldIdLst>
    <p:sldId id="290" r:id="rId5"/>
    <p:sldId id="271" r:id="rId6"/>
    <p:sldId id="257" r:id="rId7"/>
    <p:sldId id="263" r:id="rId8"/>
    <p:sldId id="273" r:id="rId9"/>
    <p:sldId id="259" r:id="rId10"/>
    <p:sldId id="258" r:id="rId11"/>
    <p:sldId id="287" r:id="rId12"/>
    <p:sldId id="289" r:id="rId13"/>
    <p:sldId id="283" r:id="rId14"/>
    <p:sldId id="288" r:id="rId15"/>
    <p:sldId id="267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501"/>
    <a:srgbClr val="636D51"/>
    <a:srgbClr val="F1C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D7529-5F27-4B07-AFAE-62EE0FD65662}" v="219" dt="2022-03-14T01:27:05.635"/>
    <p1510:client id="{1167EDE9-7FD7-4D7D-92D8-2E3F649CCB00}" v="2600" dt="2022-03-14T04:16:04.596"/>
    <p1510:client id="{5F1768B2-F091-C94D-B990-453FD0B4253B}" v="707" dt="2022-03-13T19:49:36.515"/>
    <p1510:client id="{808B1483-3810-4286-9341-D78CD945E46D}" v="4336" dt="2022-03-14T05:25:23.131"/>
    <p1510:client id="{FBF5CB62-AEE8-1F62-8656-60844F33B1F4}" v="560" dt="2022-03-14T03:56:16.029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D5949C-47A9-4D2C-8FDF-63D1DDD2435E}" type="datetime1">
              <a:rPr lang="pt-BR" smtClean="0"/>
              <a:t>14/03/2022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397CF-FAE3-4352-9197-07AB04B62F93}" type="datetime1">
              <a:rPr lang="pt-BR" smtClean="0"/>
              <a:pPr/>
              <a:t>14/03/2022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169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68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7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35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83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07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9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6012899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05912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5737424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27579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ss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77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40785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222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0866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83807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867340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03CAE-802E-4A77-8B3E-355D1581D6EC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40461-DD16-4043-AACB-DAD30A45E7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563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8" name="Espaço Reservado para Imagem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2" name="Espaço Reservado para Imagem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6" name="Espaço Reservado para Imagem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4" name="Espaço Reservado para Imagem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6" name="Espaço Reservado para Texto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7" name="Espaço Reservado para Texto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Imagem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Imagem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4" name="Espaço Reservado para Texto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5" name="Espaço Reservado para Texto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8" name="Espaço Reservado para Texto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7" name="Espaço Reservado para Texto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0" name="Espaço Reservado para Texto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9" name="Espaço Reservado para Texto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2" name="Espaço Reservado para Texto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1" name="Espaço Reservado para Texto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5274927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1219944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2311743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2198521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75661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04615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130697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121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9" r:id="rId16"/>
    <p:sldLayoutId id="2147483810" r:id="rId17"/>
    <p:sldLayoutId id="2147483817" r:id="rId18"/>
    <p:sldLayoutId id="2147483651" r:id="rId19"/>
    <p:sldLayoutId id="2147483656" r:id="rId20"/>
    <p:sldLayoutId id="2147483666" r:id="rId21"/>
    <p:sldLayoutId id="2147483667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21" Type="http://schemas.openxmlformats.org/officeDocument/2006/relationships/oleObject" Target="../embeddings/oleObject4.bin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svg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5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image" Target="../media/image25.svg"/><Relationship Id="rId19" Type="http://schemas.openxmlformats.org/officeDocument/2006/relationships/oleObject" Target="../embeddings/oleObject3.bin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0F5AA280-72EC-42D8-B5D7-5D6442069A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2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4">
            <a:extLst>
              <a:ext uri="{FF2B5EF4-FFF2-40B4-BE49-F238E27FC236}">
                <a16:creationId xmlns:a16="http://schemas.microsoft.com/office/drawing/2014/main" id="{ED7826FA-CB6F-4FFB-BDC1-B35785659997}"/>
              </a:ext>
            </a:extLst>
          </p:cNvPr>
          <p:cNvSpPr txBox="1"/>
          <p:nvPr/>
        </p:nvSpPr>
        <p:spPr>
          <a:xfrm>
            <a:off x="6789081" y="3640732"/>
            <a:ext cx="298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Seu plantio sob controle</a:t>
            </a:r>
            <a:r>
              <a:rPr lang="pt-BR" sz="1800" b="1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endParaRPr lang="pt-BR"/>
          </a:p>
        </p:txBody>
      </p:sp>
      <p:grpSp>
        <p:nvGrpSpPr>
          <p:cNvPr id="13" name="Agrupar 2">
            <a:extLst>
              <a:ext uri="{FF2B5EF4-FFF2-40B4-BE49-F238E27FC236}">
                <a16:creationId xmlns:a16="http://schemas.microsoft.com/office/drawing/2014/main" id="{41C6AA87-DACB-4980-88E4-0C0C9252109C}"/>
              </a:ext>
            </a:extLst>
          </p:cNvPr>
          <p:cNvGrpSpPr/>
          <p:nvPr/>
        </p:nvGrpSpPr>
        <p:grpSpPr>
          <a:xfrm>
            <a:off x="1867592" y="1933730"/>
            <a:ext cx="8100868" cy="2560191"/>
            <a:chOff x="1737398" y="3493284"/>
            <a:chExt cx="8665068" cy="2628840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ECC0EA7D-8C35-49FF-8D05-ED29E3A4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7398" y="3493284"/>
              <a:ext cx="8665068" cy="2628840"/>
            </a:xfrm>
            <a:prstGeom prst="rect">
              <a:avLst/>
            </a:prstGeom>
          </p:spPr>
        </p:pic>
        <p:sp>
          <p:nvSpPr>
            <p:cNvPr id="16" name="CaixaDeTexto 4">
              <a:extLst>
                <a:ext uri="{FF2B5EF4-FFF2-40B4-BE49-F238E27FC236}">
                  <a16:creationId xmlns:a16="http://schemas.microsoft.com/office/drawing/2014/main" id="{CF8C90E5-BEA8-4B3D-BD38-4BFE2CD94B33}"/>
                </a:ext>
              </a:extLst>
            </p:cNvPr>
            <p:cNvSpPr txBox="1"/>
            <p:nvPr/>
          </p:nvSpPr>
          <p:spPr>
            <a:xfrm>
              <a:off x="6548598" y="5153674"/>
              <a:ext cx="3073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ndara" panose="020E0502030303020204" pitchFamily="34" charset="0"/>
                </a:rPr>
                <a:t>Seu plantio sob controle</a:t>
              </a:r>
              <a:r>
                <a:rPr lang="pt-BR" sz="1800" b="1">
                  <a:solidFill>
                    <a:schemeClr val="tx1"/>
                  </a:solidFill>
                  <a:latin typeface="Candara" panose="020E0502030303020204" pitchFamily="34" charset="0"/>
                </a:rPr>
                <a:t>.</a:t>
              </a:r>
            </a:p>
            <a:p>
              <a:endParaRPr lang="pt-BR"/>
            </a:p>
          </p:txBody>
        </p:sp>
      </p:grpSp>
      <p:sp>
        <p:nvSpPr>
          <p:cNvPr id="18" name="CaixaDeTexto 4">
            <a:extLst>
              <a:ext uri="{FF2B5EF4-FFF2-40B4-BE49-F238E27FC236}">
                <a16:creationId xmlns:a16="http://schemas.microsoft.com/office/drawing/2014/main" id="{12AE23B1-6FA2-4D75-A159-B63473615C84}"/>
              </a:ext>
            </a:extLst>
          </p:cNvPr>
          <p:cNvSpPr txBox="1"/>
          <p:nvPr/>
        </p:nvSpPr>
        <p:spPr>
          <a:xfrm>
            <a:off x="6899371" y="3640732"/>
            <a:ext cx="29818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b="1">
              <a:solidFill>
                <a:schemeClr val="tx1">
                  <a:lumMod val="95000"/>
                  <a:lumOff val="5000"/>
                </a:schemeClr>
              </a:solidFill>
              <a:latin typeface="Candara" panose="020E0502030303020204" pitchFamily="34" charset="0"/>
            </a:endParaRPr>
          </a:p>
          <a:p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EF851B-A6A5-4F10-B0C5-B373875D9E63}"/>
              </a:ext>
            </a:extLst>
          </p:cNvPr>
          <p:cNvSpPr/>
          <p:nvPr/>
        </p:nvSpPr>
        <p:spPr>
          <a:xfrm>
            <a:off x="2083629" y="2148786"/>
            <a:ext cx="7668743" cy="2137207"/>
          </a:xfrm>
          <a:prstGeom prst="rect">
            <a:avLst/>
          </a:prstGeom>
          <a:noFill/>
          <a:ln w="19050">
            <a:solidFill>
              <a:srgbClr val="EEC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797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 hidden="1">
            <a:extLst>
              <a:ext uri="{FF2B5EF4-FFF2-40B4-BE49-F238E27FC236}">
                <a16:creationId xmlns:a16="http://schemas.microsoft.com/office/drawing/2014/main" id="{7A26890D-F7D8-493A-8300-C18BB2CDB7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20XX</a:t>
            </a:r>
          </a:p>
        </p:txBody>
      </p:sp>
      <p:sp>
        <p:nvSpPr>
          <p:cNvPr id="7" name="Espaço Reservado para Número de Slide 6" hidden="1">
            <a:extLst>
              <a:ext uri="{FF2B5EF4-FFF2-40B4-BE49-F238E27FC236}">
                <a16:creationId xmlns:a16="http://schemas.microsoft.com/office/drawing/2014/main" id="{2062A48F-3043-4B41-8774-0A76E9F0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noProof="0" smtClean="0"/>
              <a:pPr rtl="0">
                <a:spcAft>
                  <a:spcPts val="600"/>
                </a:spcAft>
              </a:pPr>
              <a:t>10</a:t>
            </a:fld>
            <a:endParaRPr lang="pt-BR" noProof="0"/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716622-9F52-48AA-9CE8-42FDC406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-3037"/>
            <a:ext cx="12200964" cy="687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BC0C3D-2A89-48E5-8359-5E6C691EC85C}"/>
              </a:ext>
            </a:extLst>
          </p:cNvPr>
          <p:cNvSpPr txBox="1"/>
          <p:nvPr/>
        </p:nvSpPr>
        <p:spPr>
          <a:xfrm>
            <a:off x="3427751" y="2560176"/>
            <a:ext cx="533649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</a:rPr>
              <a:t>CALCULADORA</a:t>
            </a:r>
          </a:p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  <a:cs typeface="Calibri Light"/>
              </a:rPr>
              <a:t>FINANCEIRA</a:t>
            </a:r>
          </a:p>
        </p:txBody>
      </p:sp>
    </p:spTree>
    <p:extLst>
      <p:ext uri="{BB962C8B-B14F-4D97-AF65-F5344CB8AC3E}">
        <p14:creationId xmlns:p14="http://schemas.microsoft.com/office/powerpoint/2010/main" val="2876348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>
                <a:solidFill>
                  <a:schemeClr val="accent6">
                    <a:lumMod val="50000"/>
                  </a:schemeClr>
                </a:solidFill>
              </a:rPr>
              <a:t>Estratégia de crescimento</a:t>
            </a:r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961EE219-B131-4C25-AE31-AD3B197A4B7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pt-BR">
                <a:solidFill>
                  <a:schemeClr val="accent6">
                    <a:lumMod val="50000"/>
                  </a:schemeClr>
                </a:solidFill>
              </a:rPr>
              <a:t>Como dimensionaremos no futuro</a:t>
            </a:r>
          </a:p>
        </p:txBody>
      </p:sp>
      <p:sp>
        <p:nvSpPr>
          <p:cNvPr id="66" name="Espaço Reservado para Texto 65">
            <a:extLst>
              <a:ext uri="{FF2B5EF4-FFF2-40B4-BE49-F238E27FC236}">
                <a16:creationId xmlns:a16="http://schemas.microsoft.com/office/drawing/2014/main" id="{09C30599-76A8-4BC6-94F7-A80189E484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0666" y="2044485"/>
            <a:ext cx="1807028" cy="1121230"/>
          </a:xfrm>
        </p:spPr>
        <p:txBody>
          <a:bodyPr rtlCol="0"/>
          <a:lstStyle/>
          <a:p>
            <a:pPr rtl="0"/>
            <a:r>
              <a:rPr lang="pt-BR"/>
              <a:t>janeiro de 2023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47CF6540-6A1C-4A70-8BA0-6A13694F1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4025" y="2044485"/>
            <a:ext cx="3081975" cy="1121230"/>
          </a:xfrm>
        </p:spPr>
        <p:txBody>
          <a:bodyPr rtlCol="0"/>
          <a:lstStyle/>
          <a:p>
            <a:r>
              <a:rPr lang="pt-BR">
                <a:cs typeface="Calibri"/>
              </a:rPr>
              <a:t>Criar o sistema </a:t>
            </a:r>
            <a:r>
              <a:rPr lang="pt-BR" err="1">
                <a:cs typeface="Calibri"/>
              </a:rPr>
              <a:t>SojaTECH</a:t>
            </a:r>
            <a:r>
              <a:rPr lang="pt-BR">
                <a:cs typeface="Calibri"/>
              </a:rPr>
              <a:t> em dispositivos mobiles.</a:t>
            </a:r>
          </a:p>
        </p:txBody>
      </p:sp>
      <p:sp>
        <p:nvSpPr>
          <p:cNvPr id="147" name="Espaço Reservado para Texto 146">
            <a:extLst>
              <a:ext uri="{FF2B5EF4-FFF2-40B4-BE49-F238E27FC236}">
                <a16:creationId xmlns:a16="http://schemas.microsoft.com/office/drawing/2014/main" id="{85278DC3-7465-427B-9DD5-7E46CE00FF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0666" y="3428263"/>
            <a:ext cx="1807028" cy="1121230"/>
          </a:xfrm>
        </p:spPr>
        <p:txBody>
          <a:bodyPr rtlCol="0"/>
          <a:lstStyle/>
          <a:p>
            <a:pPr rtl="0"/>
            <a:r>
              <a:rPr lang="pt-BR"/>
              <a:t>dezembro de 2023</a:t>
            </a:r>
          </a:p>
        </p:txBody>
      </p:sp>
      <p:sp>
        <p:nvSpPr>
          <p:cNvPr id="173" name="Espaço Reservado para Texto 172">
            <a:extLst>
              <a:ext uri="{FF2B5EF4-FFF2-40B4-BE49-F238E27FC236}">
                <a16:creationId xmlns:a16="http://schemas.microsoft.com/office/drawing/2014/main" id="{1B5D0D81-8352-40FD-B232-D587379A48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08326" y="3428263"/>
            <a:ext cx="3081975" cy="1121230"/>
          </a:xfrm>
        </p:spPr>
        <p:txBody>
          <a:bodyPr rtlCol="0"/>
          <a:lstStyle/>
          <a:p>
            <a:r>
              <a:rPr lang="pt-BR"/>
              <a:t>Expansão do projeto para outros tipos de cultivo: (trigo, café...)</a:t>
            </a:r>
            <a:endParaRPr lang="pt-BR">
              <a:cs typeface="Calibri"/>
            </a:endParaRPr>
          </a:p>
        </p:txBody>
      </p:sp>
      <p:sp>
        <p:nvSpPr>
          <p:cNvPr id="149" name="Espaço Reservado para Texto 148">
            <a:extLst>
              <a:ext uri="{FF2B5EF4-FFF2-40B4-BE49-F238E27FC236}">
                <a16:creationId xmlns:a16="http://schemas.microsoft.com/office/drawing/2014/main" id="{9D611317-439A-40F5-AA3E-CF88472F54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0666" y="4812041"/>
            <a:ext cx="1807028" cy="1121230"/>
          </a:xfrm>
        </p:spPr>
        <p:txBody>
          <a:bodyPr rtlCol="0"/>
          <a:lstStyle/>
          <a:p>
            <a:pPr rtl="0"/>
            <a:r>
              <a:rPr lang="pt-BR"/>
              <a:t>junho de 2025</a:t>
            </a:r>
          </a:p>
        </p:txBody>
      </p:sp>
      <p:sp>
        <p:nvSpPr>
          <p:cNvPr id="174" name="Espaço Reservado para Texto 173">
            <a:extLst>
              <a:ext uri="{FF2B5EF4-FFF2-40B4-BE49-F238E27FC236}">
                <a16:creationId xmlns:a16="http://schemas.microsoft.com/office/drawing/2014/main" id="{AFFA4C3C-8D8D-4DAB-A3FC-6ACD9900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008326" y="4812041"/>
            <a:ext cx="3081975" cy="1121230"/>
          </a:xfrm>
        </p:spPr>
        <p:txBody>
          <a:bodyPr rtlCol="0"/>
          <a:lstStyle/>
          <a:p>
            <a:r>
              <a:rPr lang="pt-BR">
                <a:cs typeface="Calibri"/>
              </a:rPr>
              <a:t>Expansão para toda a América Latina.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B23F79-82E5-43EE-8390-DF067A88C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pic>
        <p:nvPicPr>
          <p:cNvPr id="21" name="Espaço Reservado para Imagem 20" descr="Uma imagem ampliada de grama verde">
            <a:extLst>
              <a:ext uri="{FF2B5EF4-FFF2-40B4-BE49-F238E27FC236}">
                <a16:creationId xmlns:a16="http://schemas.microsoft.com/office/drawing/2014/main" id="{EF945BF7-34F4-4EEA-A280-470C550BC5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/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662DA0-3900-45BB-8F3C-556CCD213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12</a:t>
            </a:fld>
            <a:endParaRPr lang="pt-BR"/>
          </a:p>
        </p:txBody>
      </p:sp>
      <p:pic>
        <p:nvPicPr>
          <p:cNvPr id="15" name="Espaço Reservado para Imagem 20" descr="Uma imagem ampliada de grama verde">
            <a:extLst>
              <a:ext uri="{FF2B5EF4-FFF2-40B4-BE49-F238E27FC236}">
                <a16:creationId xmlns:a16="http://schemas.microsoft.com/office/drawing/2014/main" id="{737B1DEB-069C-4A92-B17D-E60D1C3B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832" y="0"/>
            <a:ext cx="5508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605" y="3504380"/>
            <a:ext cx="2879477" cy="1790164"/>
          </a:xfrm>
        </p:spPr>
        <p:txBody>
          <a:bodyPr rtlCol="0"/>
          <a:lstStyle/>
          <a:p>
            <a:pPr rtl="0"/>
            <a:r>
              <a:rPr lang="pt-BR" err="1"/>
              <a:t>SojaTECH</a:t>
            </a:r>
            <a:endParaRPr lang="pt-BR"/>
          </a:p>
          <a:p>
            <a:pPr rtl="0"/>
            <a:endParaRPr lang="pt-BR"/>
          </a:p>
          <a:p>
            <a:pPr rtl="0"/>
            <a:r>
              <a:rPr lang="pt-BR"/>
              <a:t>206-555-0146​</a:t>
            </a:r>
          </a:p>
          <a:p>
            <a:pPr rtl="0"/>
            <a:endParaRPr lang="pt-BR"/>
          </a:p>
          <a:p>
            <a:pPr rtl="0"/>
            <a:r>
              <a:rPr lang="pt-BR" err="1"/>
              <a:t>sojatech@solutions</a:t>
            </a:r>
            <a:r>
              <a:rPr lang="pt-BR"/>
              <a:t>​</a:t>
            </a:r>
          </a:p>
          <a:p>
            <a:pPr rtl="0"/>
            <a:endParaRPr lang="pt-BR"/>
          </a:p>
          <a:p>
            <a:pPr rtl="0"/>
            <a:r>
              <a:rPr lang="pt-BR"/>
              <a:t>www.sojatech.com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90CE37-04F9-4227-B00E-A878A905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11678" y="6492875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2022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692BCD7-AD17-4B27-9436-F1FC000F35F3}"/>
              </a:ext>
            </a:extLst>
          </p:cNvPr>
          <p:cNvGrpSpPr/>
          <p:nvPr/>
        </p:nvGrpSpPr>
        <p:grpSpPr>
          <a:xfrm>
            <a:off x="158130" y="135328"/>
            <a:ext cx="5193357" cy="1677285"/>
            <a:chOff x="1763466" y="2038645"/>
            <a:chExt cx="8665068" cy="2628840"/>
          </a:xfrm>
        </p:grpSpPr>
        <p:pic>
          <p:nvPicPr>
            <p:cNvPr id="13" name="Picture 2" descr="Logo&#10;&#10;Description automatically generated">
              <a:extLst>
                <a:ext uri="{FF2B5EF4-FFF2-40B4-BE49-F238E27FC236}">
                  <a16:creationId xmlns:a16="http://schemas.microsoft.com/office/drawing/2014/main" id="{FC1112E3-D5E6-4732-9DEA-0B2481FB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466" y="2038645"/>
              <a:ext cx="8665068" cy="262884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4F670B5F-E32C-453A-A655-D975624759FA}"/>
                </a:ext>
              </a:extLst>
            </p:cNvPr>
            <p:cNvSpPr/>
            <p:nvPr/>
          </p:nvSpPr>
          <p:spPr>
            <a:xfrm>
              <a:off x="1959142" y="2233194"/>
              <a:ext cx="8221579" cy="2192421"/>
            </a:xfrm>
            <a:prstGeom prst="rect">
              <a:avLst/>
            </a:prstGeom>
            <a:noFill/>
            <a:ln w="12700">
              <a:solidFill>
                <a:srgbClr val="EEC5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D1EFB4-87D0-43AB-BC92-5BC8BEA211EA}"/>
              </a:ext>
            </a:extLst>
          </p:cNvPr>
          <p:cNvSpPr txBox="1"/>
          <p:nvPr/>
        </p:nvSpPr>
        <p:spPr>
          <a:xfrm>
            <a:off x="2657194" y="1166066"/>
            <a:ext cx="3073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Seu plantio sob controle</a:t>
            </a:r>
            <a:r>
              <a:rPr lang="pt-BR" sz="1200" b="1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endParaRPr lang="pt-BR"/>
          </a:p>
        </p:txBody>
      </p:sp>
      <p:pic>
        <p:nvPicPr>
          <p:cNvPr id="17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55D7005C-101A-4494-9EC3-E8606CD210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5474568" y="17348"/>
            <a:ext cx="11758463" cy="685800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1E60BFE7-FE8F-430B-8B7B-EC253F524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68764" y="13649"/>
            <a:ext cx="12192000" cy="6857999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51C0773-E2E0-4778-BAFC-7EF0C6F84C68}"/>
              </a:ext>
            </a:extLst>
          </p:cNvPr>
          <p:cNvSpPr/>
          <p:nvPr/>
        </p:nvSpPr>
        <p:spPr>
          <a:xfrm>
            <a:off x="1471068" y="2609917"/>
            <a:ext cx="2356754" cy="243547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7B6D16F-3522-4FC6-9340-9F23CB54421D}"/>
              </a:ext>
            </a:extLst>
          </p:cNvPr>
          <p:cNvSpPr txBox="1"/>
          <p:nvPr/>
        </p:nvSpPr>
        <p:spPr>
          <a:xfrm>
            <a:off x="1879150" y="2681357"/>
            <a:ext cx="8841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>
                <a:solidFill>
                  <a:schemeClr val="accent6">
                    <a:lumMod val="50000"/>
                  </a:schemeClr>
                </a:solidFill>
                <a:latin typeface="+mj-lt"/>
              </a:rPr>
              <a:t>OBRIGADO!</a:t>
            </a:r>
            <a:endParaRPr lang="pt-BR" sz="240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7D35029-386B-4328-9F0C-EB027A1D9DD8}"/>
              </a:ext>
            </a:extLst>
          </p:cNvPr>
          <p:cNvSpPr/>
          <p:nvPr/>
        </p:nvSpPr>
        <p:spPr>
          <a:xfrm>
            <a:off x="1547268" y="3429000"/>
            <a:ext cx="2204354" cy="154595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BDB4E29-C124-40A9-B571-97B68305501A}"/>
              </a:ext>
            </a:extLst>
          </p:cNvPr>
          <p:cNvSpPr/>
          <p:nvPr/>
        </p:nvSpPr>
        <p:spPr>
          <a:xfrm>
            <a:off x="362260" y="1821158"/>
            <a:ext cx="11407515" cy="296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601E960A-7E3D-4F8D-9D62-A555536F8E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74" y="4351798"/>
            <a:ext cx="2845690" cy="531393"/>
          </a:xfrm>
        </p:spPr>
        <p:txBody>
          <a:bodyPr rtlCol="0">
            <a:normAutofit/>
          </a:bodyPr>
          <a:lstStyle/>
          <a:p>
            <a:pPr rtl="0"/>
            <a:r>
              <a:rPr lang="pt-BR" sz="1600" b="1" err="1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Vittor</a:t>
            </a:r>
            <a:r>
              <a:rPr lang="pt-BR" sz="1600" b="1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 Pavanelli</a:t>
            </a:r>
          </a:p>
        </p:txBody>
      </p:sp>
      <p:sp>
        <p:nvSpPr>
          <p:cNvPr id="87" name="Espaço Reservado para Texto 86">
            <a:extLst>
              <a:ext uri="{FF2B5EF4-FFF2-40B4-BE49-F238E27FC236}">
                <a16:creationId xmlns:a16="http://schemas.microsoft.com/office/drawing/2014/main" id="{003C108A-A3A2-4E65-A46C-D9DB58BC1A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78842" y="4588396"/>
            <a:ext cx="2487705" cy="531393"/>
          </a:xfrm>
        </p:spPr>
        <p:txBody>
          <a:bodyPr rtlCol="0">
            <a:normAutofit/>
          </a:bodyPr>
          <a:lstStyle/>
          <a:p>
            <a:pPr rtl="0"/>
            <a:r>
              <a:rPr lang="pt-BR" sz="1600" b="1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JULIA DURAN</a:t>
            </a:r>
          </a:p>
        </p:txBody>
      </p:sp>
      <p:sp>
        <p:nvSpPr>
          <p:cNvPr id="89" name="Espaço Reservado para Texto 88">
            <a:extLst>
              <a:ext uri="{FF2B5EF4-FFF2-40B4-BE49-F238E27FC236}">
                <a16:creationId xmlns:a16="http://schemas.microsoft.com/office/drawing/2014/main" id="{6A6CACEE-8BA3-47C7-ADC6-38D445EC18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45143" y="4364568"/>
            <a:ext cx="2487705" cy="531393"/>
          </a:xfrm>
        </p:spPr>
        <p:txBody>
          <a:bodyPr lIns="91440" tIns="45720" rIns="91440" bIns="45720" rtlCol="0" anchor="b">
            <a:normAutofit/>
          </a:bodyPr>
          <a:lstStyle/>
          <a:p>
            <a:r>
              <a:rPr lang="pt-BR" sz="1600" b="1">
                <a:solidFill>
                  <a:schemeClr val="accent6">
                    <a:lumMod val="50000"/>
                  </a:schemeClr>
                </a:solidFill>
                <a:cs typeface="Arial"/>
              </a:rPr>
              <a:t>Alex Silva</a:t>
            </a:r>
          </a:p>
        </p:txBody>
      </p:sp>
      <p:sp>
        <p:nvSpPr>
          <p:cNvPr id="91" name="Espaço Reservado para Texto 90">
            <a:extLst>
              <a:ext uri="{FF2B5EF4-FFF2-40B4-BE49-F238E27FC236}">
                <a16:creationId xmlns:a16="http://schemas.microsoft.com/office/drawing/2014/main" id="{2E75F4E0-B4BA-4612-9927-C5D1F40375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58287" y="4591310"/>
            <a:ext cx="2487705" cy="531393"/>
          </a:xfrm>
        </p:spPr>
        <p:txBody>
          <a:bodyPr rtlCol="0">
            <a:normAutofit/>
          </a:bodyPr>
          <a:lstStyle/>
          <a:p>
            <a:pPr rtl="0"/>
            <a:r>
              <a:rPr lang="pt-BR" sz="1600" b="1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PEDRO HENRIQUE MENDONÇA​​</a:t>
            </a:r>
          </a:p>
        </p:txBody>
      </p:sp>
      <p:sp>
        <p:nvSpPr>
          <p:cNvPr id="40" name="Espaço Reservado para Texto 65">
            <a:extLst>
              <a:ext uri="{FF2B5EF4-FFF2-40B4-BE49-F238E27FC236}">
                <a16:creationId xmlns:a16="http://schemas.microsoft.com/office/drawing/2014/main" id="{C0C79A82-FA4D-4A3E-8E7A-F4DA55C62F66}"/>
              </a:ext>
            </a:extLst>
          </p:cNvPr>
          <p:cNvSpPr txBox="1">
            <a:spLocks/>
          </p:cNvSpPr>
          <p:nvPr/>
        </p:nvSpPr>
        <p:spPr>
          <a:xfrm>
            <a:off x="5211929" y="510162"/>
            <a:ext cx="1584471" cy="1121230"/>
          </a:xfrm>
          <a:prstGeom prst="rect">
            <a:avLst/>
          </a:prstGeom>
        </p:spPr>
        <p:txBody>
          <a:bodyPr rtlCol="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44" name="Espaço Reservado para Texto 90">
            <a:extLst>
              <a:ext uri="{FF2B5EF4-FFF2-40B4-BE49-F238E27FC236}">
                <a16:creationId xmlns:a16="http://schemas.microsoft.com/office/drawing/2014/main" id="{53F3B228-94A5-47DF-88FC-2A4B4A701694}"/>
              </a:ext>
            </a:extLst>
          </p:cNvPr>
          <p:cNvSpPr txBox="1">
            <a:spLocks/>
          </p:cNvSpPr>
          <p:nvPr/>
        </p:nvSpPr>
        <p:spPr>
          <a:xfrm>
            <a:off x="9524572" y="4419925"/>
            <a:ext cx="2507946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Guilherme Victorino 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A8CC409-4FBD-4E7A-87A0-BD3D86C5A4D3}"/>
              </a:ext>
            </a:extLst>
          </p:cNvPr>
          <p:cNvSpPr/>
          <p:nvPr/>
        </p:nvSpPr>
        <p:spPr>
          <a:xfrm>
            <a:off x="217082" y="195374"/>
            <a:ext cx="11757835" cy="646725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621BD3B-3470-4A78-B6A1-CC410EC5059A}"/>
              </a:ext>
            </a:extLst>
          </p:cNvPr>
          <p:cNvCxnSpPr>
            <a:cxnSpLocks/>
          </p:cNvCxnSpPr>
          <p:nvPr/>
        </p:nvCxnSpPr>
        <p:spPr>
          <a:xfrm>
            <a:off x="217082" y="2556152"/>
            <a:ext cx="11752563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B7095646-A161-46AF-8D60-F1DF1A9C4D43}"/>
              </a:ext>
            </a:extLst>
          </p:cNvPr>
          <p:cNvCxnSpPr>
            <a:cxnSpLocks/>
          </p:cNvCxnSpPr>
          <p:nvPr/>
        </p:nvCxnSpPr>
        <p:spPr>
          <a:xfrm>
            <a:off x="217081" y="4181937"/>
            <a:ext cx="1175256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1BDF32FE-6D6E-4193-A5B2-7158BFE2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677" y="2255015"/>
            <a:ext cx="1707897" cy="2211666"/>
          </a:xfrm>
          <a:prstGeom prst="rect">
            <a:avLst/>
          </a:prstGeom>
        </p:spPr>
      </p:pic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7CB1A814-6272-4320-945D-0F50B56D8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3430"/>
              </p:ext>
            </p:extLst>
          </p:nvPr>
        </p:nvGraphicFramePr>
        <p:xfrm>
          <a:off x="5305068" y="2228662"/>
          <a:ext cx="1707897" cy="2264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m de Bitmap" r:id="rId5" imgW="2038320" imgH="2647800" progId="Paint.Picture">
                  <p:embed/>
                </p:oleObj>
              </mc:Choice>
              <mc:Fallback>
                <p:oleObj name="Imagem de Bitmap" r:id="rId5" imgW="2038320" imgH="2647800" progId="Paint.Picture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7CB1A814-6272-4320-945D-0F50B56D87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5068" y="2228662"/>
                        <a:ext cx="1707897" cy="2264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3ABE79A0-1D72-4FF9-9B28-2B961EA91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63" y="2228662"/>
            <a:ext cx="1778459" cy="224164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1192AC-CDEC-4FB2-8B3C-1AA09AA6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200" y="2228663"/>
            <a:ext cx="1697426" cy="23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Objeto 20">
            <a:extLst>
              <a:ext uri="{FF2B5EF4-FFF2-40B4-BE49-F238E27FC236}">
                <a16:creationId xmlns:a16="http://schemas.microsoft.com/office/drawing/2014/main" id="{A628458F-279E-4851-B5F3-B579FC119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70693"/>
              </p:ext>
            </p:extLst>
          </p:nvPr>
        </p:nvGraphicFramePr>
        <p:xfrm>
          <a:off x="7615052" y="2255015"/>
          <a:ext cx="1615158" cy="223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m de Bitmap" r:id="rId9" imgW="1390680" imgH="1857240" progId="Paint.Picture">
                  <p:embed/>
                </p:oleObj>
              </mc:Choice>
              <mc:Fallback>
                <p:oleObj name="Imagem de Bitmap" r:id="rId9" imgW="1390680" imgH="1857240" progId="Paint.Picture">
                  <p:embed/>
                  <p:pic>
                    <p:nvPicPr>
                      <p:cNvPr id="21" name="Objeto 20">
                        <a:extLst>
                          <a:ext uri="{FF2B5EF4-FFF2-40B4-BE49-F238E27FC236}">
                            <a16:creationId xmlns:a16="http://schemas.microsoft.com/office/drawing/2014/main" id="{A628458F-279E-4851-B5F3-B579FC119E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15052" y="2255015"/>
                        <a:ext cx="1615158" cy="2238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FC477C8-C0EC-46E2-BCCD-D81CF0F3BB9A}"/>
              </a:ext>
            </a:extLst>
          </p:cNvPr>
          <p:cNvCxnSpPr>
            <a:cxnSpLocks/>
          </p:cNvCxnSpPr>
          <p:nvPr/>
        </p:nvCxnSpPr>
        <p:spPr>
          <a:xfrm flipV="1">
            <a:off x="217082" y="2556152"/>
            <a:ext cx="0" cy="16257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A12EF89B-C5A9-469F-898C-B49A4C4388CA}"/>
              </a:ext>
            </a:extLst>
          </p:cNvPr>
          <p:cNvCxnSpPr>
            <a:cxnSpLocks/>
          </p:cNvCxnSpPr>
          <p:nvPr/>
        </p:nvCxnSpPr>
        <p:spPr>
          <a:xfrm flipV="1">
            <a:off x="11969645" y="2556152"/>
            <a:ext cx="0" cy="16257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 94">
            <a:extLst>
              <a:ext uri="{FF2B5EF4-FFF2-40B4-BE49-F238E27FC236}">
                <a16:creationId xmlns:a16="http://schemas.microsoft.com/office/drawing/2014/main" id="{983D5B08-DB9F-4CEB-99E0-EA986E238944}"/>
              </a:ext>
            </a:extLst>
          </p:cNvPr>
          <p:cNvSpPr/>
          <p:nvPr/>
        </p:nvSpPr>
        <p:spPr>
          <a:xfrm>
            <a:off x="217081" y="5517842"/>
            <a:ext cx="11752564" cy="1141301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" name="Picture 2" descr="Logo&#10;&#10;Description automatically generated">
            <a:extLst>
              <a:ext uri="{FF2B5EF4-FFF2-40B4-BE49-F238E27FC236}">
                <a16:creationId xmlns:a16="http://schemas.microsoft.com/office/drawing/2014/main" id="{608E1ADC-31F8-469B-9EA2-B0360E2F28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3474" y="912018"/>
            <a:ext cx="4701380" cy="1275755"/>
          </a:xfrm>
          <a:prstGeom prst="rect">
            <a:avLst/>
          </a:prstGeom>
        </p:spPr>
      </p:pic>
      <p:sp>
        <p:nvSpPr>
          <p:cNvPr id="77" name="Título 76">
            <a:extLst>
              <a:ext uri="{FF2B5EF4-FFF2-40B4-BE49-F238E27FC236}">
                <a16:creationId xmlns:a16="http://schemas.microsoft.com/office/drawing/2014/main" id="{75F1FCDA-B020-4B89-81B7-9FDDDA7A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358" y="327532"/>
            <a:ext cx="4161317" cy="738783"/>
          </a:xfrm>
          <a:ln>
            <a:solidFill>
              <a:schemeClr val="accent6">
                <a:lumMod val="50000"/>
              </a:schemeClr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2800" b="1">
                <a:solidFill>
                  <a:schemeClr val="accent6">
                    <a:lumMod val="50000"/>
                  </a:schemeClr>
                </a:solidFill>
              </a:rPr>
              <a:t>Conheça a equipe</a:t>
            </a:r>
          </a:p>
        </p:txBody>
      </p:sp>
    </p:spTree>
    <p:extLst>
      <p:ext uri="{BB962C8B-B14F-4D97-AF65-F5344CB8AC3E}">
        <p14:creationId xmlns:p14="http://schemas.microsoft.com/office/powerpoint/2010/main" val="273253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chemeClr val="accent5">
                    <a:lumMod val="75000"/>
                  </a:schemeClr>
                </a:solidFill>
              </a:rPr>
              <a:t>O negócio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2513" y="808353"/>
            <a:ext cx="6341212" cy="1908214"/>
          </a:xfrm>
        </p:spPr>
        <p:txBody>
          <a:bodyPr rtlCol="0">
            <a:normAutofit fontScale="85000" lnSpcReduction="10000"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SojaTECH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empresa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tecnologia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especializada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soluções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para o </a:t>
            </a:r>
            <a:r>
              <a:rPr 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plantio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soja. </a:t>
            </a:r>
            <a:r>
              <a:rPr lang="pt-BR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Nossa missão é proporcionar ao produtor um aumento significativo na produtividade das suas safras, diminuindo ao máximo as perdas relacionadas a fatores climáticos.</a:t>
            </a:r>
            <a:endParaRPr lang="pt-BR" sz="18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Espaço Reservado para Imagem 14" descr="Imagem ampliada de uma planta">
            <a:extLst>
              <a:ext uri="{FF2B5EF4-FFF2-40B4-BE49-F238E27FC236}">
                <a16:creationId xmlns:a16="http://schemas.microsoft.com/office/drawing/2014/main" id="{8A312F11-75CA-44C5-8937-46152AD552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/>
      </p:pic>
      <p:sp>
        <p:nvSpPr>
          <p:cNvPr id="59" name="Espaço Reservado para o Número do Slide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196" y="848536"/>
            <a:ext cx="1929607" cy="640698"/>
          </a:xfr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rtlCol="0" anchor="ctr">
            <a:normAutofit/>
          </a:bodyPr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Umidade no solo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3276" y="2482538"/>
            <a:ext cx="3126583" cy="1306527"/>
          </a:xfrm>
        </p:spPr>
        <p:txBody>
          <a:bodyPr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A umidade ideal para solos argilosos é de 60% a 70%, e para solos arenosos de 60% a 80%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>
                <a:solidFill>
                  <a:schemeClr val="accent6">
                    <a:lumMod val="75000"/>
                  </a:schemeClr>
                </a:solidFill>
              </a:rPr>
              <a:t>Mudanças climáticas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 anchor="t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Temperatura global pode subir de 1,5°C a 2°C neste século 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/>
              <a:t>Temperatura da soja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502627" cy="1258935"/>
          </a:xfrm>
        </p:spPr>
        <p:txBody>
          <a:bodyPr rtlCol="0" anchor="t">
            <a:normAutofit/>
          </a:bodyPr>
          <a:lstStyle/>
          <a:p>
            <a:r>
              <a:rPr lang="pt-BR"/>
              <a:t>Temperaturas muito baixa ou muito elevada impossibilitam uma germinação saudável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pt-BR"/>
              <a:t>Econômica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pt-BR"/>
              <a:t>Os produtores tendem a sofrer cada vez maiores perdas econômicas em razão das mudanças climáticas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pic>
        <p:nvPicPr>
          <p:cNvPr id="327" name="Vídeo 326">
            <a:extLst>
              <a:ext uri="{FF2B5EF4-FFF2-40B4-BE49-F238E27FC236}">
                <a16:creationId xmlns:a16="http://schemas.microsoft.com/office/drawing/2014/main" id="{CAEAF7CA-35CB-A5A8-7D29-F172C40A7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903" r="50116" b="-1"/>
          <a:stretch/>
        </p:blipFill>
        <p:spPr>
          <a:xfrm>
            <a:off x="-1" y="10"/>
            <a:ext cx="4495801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3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2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4B13C513-9AB8-4818-9B0E-E3CDFB540D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469"/>
            <a:ext cx="12192000" cy="6858000"/>
          </a:xfr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289BCF98-C1A1-40E2-8164-F1D28919A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18" y="1"/>
            <a:ext cx="12192000" cy="6857999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129" name="Imagem 128">
            <a:extLst>
              <a:ext uri="{FF2B5EF4-FFF2-40B4-BE49-F238E27FC236}">
                <a16:creationId xmlns:a16="http://schemas.microsoft.com/office/drawing/2014/main" id="{0263AB0D-A501-46CC-9046-1A3C55F8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91" y="58816"/>
            <a:ext cx="9576793" cy="2415898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AD4636F6-8730-4201-B84B-FAF2F2288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960" y="2544508"/>
            <a:ext cx="7326796" cy="2415898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D360D0DC-F1E7-4A41-B5A6-894275FF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672" y="5040225"/>
            <a:ext cx="9879321" cy="17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6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1EFEE32-8C28-4800-A3FF-DC9A8F01999F}"/>
              </a:ext>
            </a:extLst>
          </p:cNvPr>
          <p:cNvSpPr/>
          <p:nvPr/>
        </p:nvSpPr>
        <p:spPr>
          <a:xfrm>
            <a:off x="0" y="-11879"/>
            <a:ext cx="12192000" cy="1891090"/>
          </a:xfrm>
          <a:prstGeom prst="rect">
            <a:avLst/>
          </a:prstGeom>
          <a:solidFill>
            <a:schemeClr val="accent6">
              <a:lumMod val="75000"/>
              <a:alpha val="93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359" y="929338"/>
            <a:ext cx="1929607" cy="640698"/>
          </a:xfrm>
          <a:ln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pt-BR" b="1">
                <a:solidFill>
                  <a:schemeClr val="bg1"/>
                </a:solidFill>
              </a:rPr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4419" y="2301063"/>
            <a:ext cx="3126583" cy="426393"/>
          </a:xfrm>
        </p:spPr>
        <p:txBody>
          <a:bodyPr rtlCol="0"/>
          <a:lstStyle/>
          <a:p>
            <a:pPr rtl="0"/>
            <a:r>
              <a:rPr lang="pt-BR"/>
              <a:t>Sensores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4419" y="2680566"/>
            <a:ext cx="3126583" cy="1602801"/>
          </a:xfrm>
        </p:spPr>
        <p:txBody>
          <a:bodyPr rtlCol="0"/>
          <a:lstStyle/>
          <a:p>
            <a:pPr rtl="0"/>
            <a:r>
              <a:rPr lang="pt-BR"/>
              <a:t>Dados provindos dos sensores encaminhados para a página de login do usuário - Website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37046" y="2301063"/>
            <a:ext cx="3281556" cy="426393"/>
          </a:xfrm>
        </p:spPr>
        <p:txBody>
          <a:bodyPr rtlCol="0"/>
          <a:lstStyle/>
          <a:p>
            <a:pPr rtl="0"/>
            <a:r>
              <a:rPr lang="pt-BR"/>
              <a:t>Público-alvo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7046" y="2680566"/>
            <a:ext cx="3281556" cy="1306527"/>
          </a:xfrm>
        </p:spPr>
        <p:txBody>
          <a:bodyPr lIns="91440" tIns="45720" rIns="91440" bIns="45720" rtlCol="0" anchor="t"/>
          <a:lstStyle/>
          <a:p>
            <a:pPr rtl="0"/>
            <a:r>
              <a:rPr lang="pt-BR"/>
              <a:t>Produtores de soja de pequeno ou grande porte no Brasil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4419" y="4435806"/>
            <a:ext cx="3126583" cy="428891"/>
          </a:xfrm>
        </p:spPr>
        <p:txBody>
          <a:bodyPr rtlCol="0"/>
          <a:lstStyle/>
          <a:p>
            <a:pPr rtl="0"/>
            <a:r>
              <a:rPr lang="pt-BR"/>
              <a:t>Economia de custos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34419" y="4817806"/>
            <a:ext cx="3126583" cy="1258935"/>
          </a:xfrm>
        </p:spPr>
        <p:txBody>
          <a:bodyPr rtlCol="0"/>
          <a:lstStyle/>
          <a:p>
            <a:pPr rtl="0"/>
            <a:r>
              <a:rPr lang="pt-BR"/>
              <a:t>Reduza perdas com as informações dos sensores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7046" y="4435806"/>
            <a:ext cx="3281556" cy="428891"/>
          </a:xfrm>
        </p:spPr>
        <p:txBody>
          <a:bodyPr rtlCol="0"/>
          <a:lstStyle/>
          <a:p>
            <a:pPr rtl="0"/>
            <a:r>
              <a:rPr lang="pt-BR"/>
              <a:t>Fácil de usar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7046" y="4817806"/>
            <a:ext cx="3281556" cy="1891090"/>
          </a:xfrm>
        </p:spPr>
        <p:txBody>
          <a:bodyPr rtlCol="0"/>
          <a:lstStyle/>
          <a:p>
            <a:pPr rtl="0"/>
            <a:r>
              <a:rPr lang="pt-BR"/>
              <a:t>Um produto simples que fornece aos clientes as informações necessárias do plantio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0188" y="6405775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2B67E1-D7B1-4506-A471-4BF16F65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625" y="809418"/>
            <a:ext cx="4376191" cy="58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BC0C3D-2A89-48E5-8359-5E6C691EC85C}"/>
              </a:ext>
            </a:extLst>
          </p:cNvPr>
          <p:cNvSpPr txBox="1"/>
          <p:nvPr/>
        </p:nvSpPr>
        <p:spPr>
          <a:xfrm>
            <a:off x="3427751" y="2560176"/>
            <a:ext cx="5336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</a:rPr>
              <a:t>DIAGRAMA DE VISÃO DE NEGÓCIO 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18C6349-4EBF-45C4-9BA4-A10F395648FB}"/>
              </a:ext>
            </a:extLst>
          </p:cNvPr>
          <p:cNvGrpSpPr/>
          <p:nvPr/>
        </p:nvGrpSpPr>
        <p:grpSpPr>
          <a:xfrm>
            <a:off x="175446" y="563985"/>
            <a:ext cx="11841108" cy="5760012"/>
            <a:chOff x="220911" y="499074"/>
            <a:chExt cx="11841108" cy="5760012"/>
          </a:xfrm>
        </p:grpSpPr>
        <p:pic>
          <p:nvPicPr>
            <p:cNvPr id="9" name="Picture 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8D88848-9D57-4A3E-8037-28CE0987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4863" y="737800"/>
              <a:ext cx="1385120" cy="1510414"/>
            </a:xfrm>
            <a:prstGeom prst="rect">
              <a:avLst/>
            </a:prstGeom>
          </p:spPr>
        </p:pic>
        <p:pic>
          <p:nvPicPr>
            <p:cNvPr id="11" name="Picture 4" descr="A picture containing vector graphics, toy&#10;&#10;Description automatically generated">
              <a:extLst>
                <a:ext uri="{FF2B5EF4-FFF2-40B4-BE49-F238E27FC236}">
                  <a16:creationId xmlns:a16="http://schemas.microsoft.com/office/drawing/2014/main" id="{241E2DD5-F5AD-4E80-A7EC-6E5D03BC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117" y="4085269"/>
              <a:ext cx="1720259" cy="1506465"/>
            </a:xfrm>
            <a:prstGeom prst="rect">
              <a:avLst/>
            </a:prstGeom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CED9E018-E63C-4EF7-B359-C064A565A535}"/>
                </a:ext>
              </a:extLst>
            </p:cNvPr>
            <p:cNvSpPr txBox="1"/>
            <p:nvPr/>
          </p:nvSpPr>
          <p:spPr>
            <a:xfrm>
              <a:off x="9042867" y="2350252"/>
              <a:ext cx="286814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Você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paga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pelos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sensores</a:t>
              </a:r>
              <a:r>
                <a:rPr lang="en-US" sz="1600" b="1">
                  <a:latin typeface="Tenorite"/>
                </a:rPr>
                <a:t> e pela </a:t>
              </a:r>
              <a:r>
                <a:rPr lang="en-US" sz="1600" b="1" err="1">
                  <a:latin typeface="Tenorite"/>
                </a:rPr>
                <a:t>utilização</a:t>
              </a:r>
              <a:r>
                <a:rPr lang="en-US" sz="1600" b="1">
                  <a:latin typeface="Tenorite"/>
                </a:rPr>
                <a:t> do site</a:t>
              </a:r>
            </a:p>
          </p:txBody>
        </p:sp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F03C3DA-AE96-4C4F-8267-BB4E5D309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1209" y="738552"/>
              <a:ext cx="1477828" cy="15077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C5A066-95B7-43DB-9F7D-551FAF7B777B}"/>
                </a:ext>
              </a:extLst>
            </p:cNvPr>
            <p:cNvSpPr txBox="1"/>
            <p:nvPr/>
          </p:nvSpPr>
          <p:spPr>
            <a:xfrm>
              <a:off x="768901" y="2352419"/>
              <a:ext cx="2997347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Você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simula</a:t>
              </a:r>
              <a:r>
                <a:rPr lang="en-US" sz="1600" b="1">
                  <a:latin typeface="Tenorite"/>
                </a:rPr>
                <a:t> no site a </a:t>
              </a:r>
              <a:r>
                <a:rPr lang="en-US" sz="1600" b="1" err="1">
                  <a:latin typeface="Tenorite"/>
                </a:rPr>
                <a:t>sua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necessidade</a:t>
              </a:r>
              <a:r>
                <a:rPr lang="en-US" sz="1600" b="1">
                  <a:latin typeface="Tenorite"/>
                </a:rPr>
                <a:t> pela </a:t>
              </a:r>
              <a:r>
                <a:rPr lang="en-US" sz="1600" b="1" err="1">
                  <a:latin typeface="Tenorite"/>
                </a:rPr>
                <a:t>solução</a:t>
              </a:r>
              <a:endParaRPr lang="en-US" sz="1600" b="1">
                <a:latin typeface="Tenorite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360A16F3-C4C9-4323-86F5-06B0B5D6DBCD}"/>
                </a:ext>
              </a:extLst>
            </p:cNvPr>
            <p:cNvSpPr txBox="1"/>
            <p:nvPr/>
          </p:nvSpPr>
          <p:spPr>
            <a:xfrm>
              <a:off x="220911" y="5608495"/>
              <a:ext cx="343515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>
                  <a:latin typeface="Tenorite"/>
                </a:rPr>
                <a:t>Agora </a:t>
              </a:r>
              <a:r>
                <a:rPr lang="en-US" sz="1600" b="1" err="1">
                  <a:latin typeface="Tenorite"/>
                </a:rPr>
                <a:t>você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pode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monitorar</a:t>
              </a:r>
              <a:r>
                <a:rPr lang="en-US" sz="1600" b="1">
                  <a:latin typeface="Tenorite"/>
                </a:rPr>
                <a:t> e </a:t>
              </a:r>
              <a:r>
                <a:rPr lang="en-US" sz="1600" b="1" err="1">
                  <a:latin typeface="Tenorite"/>
                </a:rPr>
                <a:t>adequar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ambiente</a:t>
              </a:r>
              <a:r>
                <a:rPr lang="en-US" sz="1600" b="1">
                  <a:latin typeface="Tenorite"/>
                </a:rPr>
                <a:t> do </a:t>
              </a:r>
              <a:r>
                <a:rPr lang="en-US" sz="1600" b="1" err="1">
                  <a:latin typeface="Tenorite"/>
                </a:rPr>
                <a:t>seu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plantio</a:t>
              </a:r>
              <a:r>
                <a:rPr lang="en-US" sz="1600" b="1">
                  <a:latin typeface="Tenorite"/>
                </a:rPr>
                <a:t>! </a:t>
              </a:r>
            </a:p>
          </p:txBody>
        </p:sp>
        <p:pic>
          <p:nvPicPr>
            <p:cNvPr id="6" name="Graphic 15" descr="Badge 1 with solid fill">
              <a:extLst>
                <a:ext uri="{FF2B5EF4-FFF2-40B4-BE49-F238E27FC236}">
                  <a16:creationId xmlns:a16="http://schemas.microsoft.com/office/drawing/2014/main" id="{3B95EB62-5DFA-4C89-B777-8311E781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21757" y="503365"/>
              <a:ext cx="485427" cy="475782"/>
            </a:xfrm>
            <a:prstGeom prst="rect">
              <a:avLst/>
            </a:prstGeom>
          </p:spPr>
        </p:pic>
        <p:pic>
          <p:nvPicPr>
            <p:cNvPr id="7" name="Picture 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4585B8A-1CC8-4B61-96E7-E817EF5F7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5316" y="822826"/>
              <a:ext cx="1731190" cy="1419947"/>
            </a:xfrm>
            <a:prstGeom prst="rect">
              <a:avLst/>
            </a:prstGeom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9CD95419-46BA-4BB4-A0CA-078C42AC2A4A}"/>
                </a:ext>
              </a:extLst>
            </p:cNvPr>
            <p:cNvSpPr txBox="1"/>
            <p:nvPr/>
          </p:nvSpPr>
          <p:spPr>
            <a:xfrm>
              <a:off x="5034091" y="2350252"/>
              <a:ext cx="286814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Elaboramos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uma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proposta</a:t>
              </a:r>
              <a:r>
                <a:rPr lang="en-US" sz="1600" b="1">
                  <a:latin typeface="Tenorite"/>
                </a:rPr>
                <a:t> com base </a:t>
              </a:r>
              <a:r>
                <a:rPr lang="en-US" sz="1600" b="1" err="1">
                  <a:latin typeface="Tenorite"/>
                </a:rPr>
                <a:t>na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sua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necessidade</a:t>
              </a:r>
              <a:endParaRPr lang="en-US">
                <a:cs typeface="Calibri" panose="020F0502020204030204"/>
              </a:endParaRPr>
            </a:p>
          </p:txBody>
        </p:sp>
        <p:pic>
          <p:nvPicPr>
            <p:cNvPr id="16" name="Graphic 16" descr="Badge with solid fill">
              <a:extLst>
                <a:ext uri="{FF2B5EF4-FFF2-40B4-BE49-F238E27FC236}">
                  <a16:creationId xmlns:a16="http://schemas.microsoft.com/office/drawing/2014/main" id="{FE20CD10-CC8D-4C42-8FCD-0B68DCAF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51404" y="499074"/>
              <a:ext cx="485046" cy="475782"/>
            </a:xfrm>
            <a:prstGeom prst="rect">
              <a:avLst/>
            </a:prstGeom>
          </p:spPr>
        </p:pic>
        <p:pic>
          <p:nvPicPr>
            <p:cNvPr id="17" name="Graphic 17" descr="Badge 3 with solid fill">
              <a:extLst>
                <a:ext uri="{FF2B5EF4-FFF2-40B4-BE49-F238E27FC236}">
                  <a16:creationId xmlns:a16="http://schemas.microsoft.com/office/drawing/2014/main" id="{3E2319F5-5FE0-49DE-A702-A52737DA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4225" y="517967"/>
              <a:ext cx="491965" cy="471206"/>
            </a:xfrm>
            <a:prstGeom prst="rect">
              <a:avLst/>
            </a:prstGeom>
          </p:spPr>
        </p:pic>
        <p:pic>
          <p:nvPicPr>
            <p:cNvPr id="18" name="Graphic 18" descr="Badge 4 with solid fill">
              <a:extLst>
                <a:ext uri="{FF2B5EF4-FFF2-40B4-BE49-F238E27FC236}">
                  <a16:creationId xmlns:a16="http://schemas.microsoft.com/office/drawing/2014/main" id="{3622DACD-3AF2-4F4F-8D91-FDFC79A7E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64473" y="4164931"/>
              <a:ext cx="492629" cy="465050"/>
            </a:xfrm>
            <a:prstGeom prst="rect">
              <a:avLst/>
            </a:prstGeom>
          </p:spPr>
        </p:pic>
        <p:pic>
          <p:nvPicPr>
            <p:cNvPr id="22" name="Graphic 3" descr="Arrow: Slight curve outline">
              <a:extLst>
                <a:ext uri="{FF2B5EF4-FFF2-40B4-BE49-F238E27FC236}">
                  <a16:creationId xmlns:a16="http://schemas.microsoft.com/office/drawing/2014/main" id="{37DE0408-A91D-48CA-8133-E7C24D02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83999" y="1325135"/>
              <a:ext cx="1217999" cy="746310"/>
            </a:xfrm>
            <a:prstGeom prst="rect">
              <a:avLst/>
            </a:prstGeom>
          </p:spPr>
        </p:pic>
        <p:pic>
          <p:nvPicPr>
            <p:cNvPr id="23" name="Graphic 3" descr="Arrow: Slight curve outline">
              <a:extLst>
                <a:ext uri="{FF2B5EF4-FFF2-40B4-BE49-F238E27FC236}">
                  <a16:creationId xmlns:a16="http://schemas.microsoft.com/office/drawing/2014/main" id="{D79650B2-216C-48E7-8366-666BFA5D9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7560000" flipV="1">
              <a:off x="9215579" y="3207427"/>
              <a:ext cx="1192832" cy="823539"/>
            </a:xfrm>
            <a:prstGeom prst="rect">
              <a:avLst/>
            </a:prstGeom>
          </p:spPr>
        </p:pic>
        <p:pic>
          <p:nvPicPr>
            <p:cNvPr id="19" name="Graphic 3" descr="Arrow: Slight curve outline">
              <a:extLst>
                <a:ext uri="{FF2B5EF4-FFF2-40B4-BE49-F238E27FC236}">
                  <a16:creationId xmlns:a16="http://schemas.microsoft.com/office/drawing/2014/main" id="{55093EAF-7C81-41CC-A361-4C1F6897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24868" y="1325135"/>
              <a:ext cx="1217999" cy="746310"/>
            </a:xfrm>
            <a:prstGeom prst="rect">
              <a:avLst/>
            </a:prstGeom>
          </p:spPr>
        </p:pic>
        <p:pic>
          <p:nvPicPr>
            <p:cNvPr id="20" name="Graphic 3" descr="Arrow: Slight curve outline">
              <a:extLst>
                <a:ext uri="{FF2B5EF4-FFF2-40B4-BE49-F238E27FC236}">
                  <a16:creationId xmlns:a16="http://schemas.microsoft.com/office/drawing/2014/main" id="{A410B520-D880-4F63-8866-8ED023F5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 flipV="1">
              <a:off x="6684238" y="4633862"/>
              <a:ext cx="1217999" cy="830996"/>
            </a:xfrm>
            <a:prstGeom prst="rect">
              <a:avLst/>
            </a:prstGeom>
          </p:spPr>
        </p:pic>
        <p:pic>
          <p:nvPicPr>
            <p:cNvPr id="15" name="Graphic 20" descr="Badge 5 with solid fill">
              <a:extLst>
                <a:ext uri="{FF2B5EF4-FFF2-40B4-BE49-F238E27FC236}">
                  <a16:creationId xmlns:a16="http://schemas.microsoft.com/office/drawing/2014/main" id="{0549FFD5-36B6-4469-9A39-C961E590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20260" y="4164931"/>
              <a:ext cx="483269" cy="463216"/>
            </a:xfrm>
            <a:prstGeom prst="rect">
              <a:avLst/>
            </a:prstGeom>
          </p:spPr>
        </p:pic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27D215D5-8D8C-4B9E-982A-3EEF40299BCE}"/>
                </a:ext>
              </a:extLst>
            </p:cNvPr>
            <p:cNvGrpSpPr/>
            <p:nvPr/>
          </p:nvGrpSpPr>
          <p:grpSpPr>
            <a:xfrm>
              <a:off x="8311836" y="4195010"/>
              <a:ext cx="1958451" cy="1907239"/>
              <a:chOff x="8241881" y="4642207"/>
              <a:chExt cx="2014894" cy="1839096"/>
            </a:xfrm>
          </p:grpSpPr>
          <p:graphicFrame>
            <p:nvGraphicFramePr>
              <p:cNvPr id="25" name="Objeto 24">
                <a:extLst>
                  <a:ext uri="{FF2B5EF4-FFF2-40B4-BE49-F238E27FC236}">
                    <a16:creationId xmlns:a16="http://schemas.microsoft.com/office/drawing/2014/main" id="{FA04C7CC-6E32-42A3-979C-90472141DE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52673" y="4786678"/>
              <a:ext cx="1404102" cy="1694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0" name="Imagem de Bitmap" r:id="rId19" imgW="1704960" imgH="2190600" progId="Paint.Picture">
                      <p:embed/>
                    </p:oleObj>
                  </mc:Choice>
                  <mc:Fallback>
                    <p:oleObj name="Imagem de Bitmap" r:id="rId19" imgW="1704960" imgH="2190600" progId="Paint.Picture">
                      <p:embed/>
                      <p:pic>
                        <p:nvPicPr>
                          <p:cNvPr id="25" name="Objeto 24">
                            <a:extLst>
                              <a:ext uri="{FF2B5EF4-FFF2-40B4-BE49-F238E27FC236}">
                                <a16:creationId xmlns:a16="http://schemas.microsoft.com/office/drawing/2014/main" id="{FA04C7CC-6E32-42A3-979C-90472141DE1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8852673" y="4786678"/>
                            <a:ext cx="1404102" cy="1694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82FE448E-32E1-4E76-A7F1-3B68337012C8}"/>
                  </a:ext>
                </a:extLst>
              </p:cNvPr>
              <p:cNvGrpSpPr/>
              <p:nvPr/>
            </p:nvGrpSpPr>
            <p:grpSpPr>
              <a:xfrm>
                <a:off x="8241881" y="4642207"/>
                <a:ext cx="1383289" cy="1772351"/>
                <a:chOff x="1095342" y="730948"/>
                <a:chExt cx="2713694" cy="3405072"/>
              </a:xfrm>
            </p:grpSpPr>
            <p:graphicFrame>
              <p:nvGraphicFramePr>
                <p:cNvPr id="27" name="Objeto 26">
                  <a:extLst>
                    <a:ext uri="{FF2B5EF4-FFF2-40B4-BE49-F238E27FC236}">
                      <a16:creationId xmlns:a16="http://schemas.microsoft.com/office/drawing/2014/main" id="{6C4292F8-3AE5-41ED-A619-D548CE3ECC1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80878" y="1008508"/>
                <a:ext cx="1758401" cy="202617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51" name="Imagem de Bitmap" r:id="rId21" imgW="1876320" imgH="2162160" progId="Paint.Picture">
                        <p:embed/>
                      </p:oleObj>
                    </mc:Choice>
                    <mc:Fallback>
                      <p:oleObj name="Imagem de Bitmap" r:id="rId21" imgW="1876320" imgH="2162160" progId="Paint.Picture">
                        <p:embed/>
                        <p:pic>
                          <p:nvPicPr>
                            <p:cNvPr id="27" name="Objeto 26">
                              <a:extLst>
                                <a:ext uri="{FF2B5EF4-FFF2-40B4-BE49-F238E27FC236}">
                                  <a16:creationId xmlns:a16="http://schemas.microsoft.com/office/drawing/2014/main" id="{6C4292F8-3AE5-41ED-A619-D548CE3ECC1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80878" y="1008508"/>
                              <a:ext cx="1758401" cy="202617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9D218669-84BC-4EBE-A9C1-5F38637BF518}"/>
                    </a:ext>
                  </a:extLst>
                </p:cNvPr>
                <p:cNvSpPr/>
                <p:nvPr/>
              </p:nvSpPr>
              <p:spPr>
                <a:xfrm>
                  <a:off x="1095342" y="730948"/>
                  <a:ext cx="2529474" cy="2354164"/>
                </a:xfrm>
                <a:prstGeom prst="ellipse">
                  <a:avLst/>
                </a:prstGeom>
                <a:noFill/>
                <a:ln w="114300">
                  <a:solidFill>
                    <a:srgbClr val="4E9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Triângulo isósceles 28">
                  <a:extLst>
                    <a:ext uri="{FF2B5EF4-FFF2-40B4-BE49-F238E27FC236}">
                      <a16:creationId xmlns:a16="http://schemas.microsoft.com/office/drawing/2014/main" id="{4A9C3193-4747-4B7E-A01C-2EF74D9A766D}"/>
                    </a:ext>
                  </a:extLst>
                </p:cNvPr>
                <p:cNvSpPr/>
                <p:nvPr/>
              </p:nvSpPr>
              <p:spPr>
                <a:xfrm rot="8516088">
                  <a:off x="3291439" y="2695975"/>
                  <a:ext cx="517597" cy="1440045"/>
                </a:xfrm>
                <a:prstGeom prst="triangle">
                  <a:avLst/>
                </a:prstGeom>
                <a:solidFill>
                  <a:srgbClr val="4B9CB7"/>
                </a:solidFill>
                <a:ln>
                  <a:solidFill>
                    <a:srgbClr val="4B9C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4B753D2F-5D5E-45DC-983D-FCD0078BCDDD}"/>
                </a:ext>
              </a:extLst>
            </p:cNvPr>
            <p:cNvSpPr txBox="1"/>
            <p:nvPr/>
          </p:nvSpPr>
          <p:spPr>
            <a:xfrm>
              <a:off x="4120260" y="5674311"/>
              <a:ext cx="306972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Disponibilizamos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os</a:t>
              </a:r>
              <a:r>
                <a:rPr lang="en-US" sz="1600" b="1">
                  <a:latin typeface="Tenorite"/>
                </a:rPr>
                <a:t> dados de </a:t>
              </a:r>
              <a:r>
                <a:rPr lang="en-US" sz="1600" b="1" err="1">
                  <a:latin typeface="Tenorite"/>
                </a:rPr>
                <a:t>umidade</a:t>
              </a:r>
              <a:r>
                <a:rPr lang="en-US" sz="1600" b="1">
                  <a:latin typeface="Tenorite"/>
                </a:rPr>
                <a:t> e </a:t>
              </a:r>
              <a:r>
                <a:rPr lang="en-US" sz="1600" b="1" err="1">
                  <a:latin typeface="Tenorite"/>
                </a:rPr>
                <a:t>temperatura</a:t>
              </a:r>
              <a:r>
                <a:rPr lang="en-US" sz="1600" b="1">
                  <a:latin typeface="Tenorite"/>
                </a:rPr>
                <a:t> no site</a:t>
              </a:r>
            </a:p>
          </p:txBody>
        </p:sp>
        <p:pic>
          <p:nvPicPr>
            <p:cNvPr id="37" name="Graphic 37" descr="Badge 6 with solid fill">
              <a:extLst>
                <a:ext uri="{FF2B5EF4-FFF2-40B4-BE49-F238E27FC236}">
                  <a16:creationId xmlns:a16="http://schemas.microsoft.com/office/drawing/2014/main" id="{AE271146-49AB-40AE-9982-FEF92036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35670" y="4164931"/>
              <a:ext cx="473242" cy="453190"/>
            </a:xfrm>
            <a:prstGeom prst="rect">
              <a:avLst/>
            </a:prstGeom>
          </p:spPr>
        </p:pic>
        <p:pic>
          <p:nvPicPr>
            <p:cNvPr id="38" name="Imagem 37" descr="Interface gráfica do usuário&#10;&#10;Descrição gerada automaticamente com confiança média">
              <a:extLst>
                <a:ext uri="{FF2B5EF4-FFF2-40B4-BE49-F238E27FC236}">
                  <a16:creationId xmlns:a16="http://schemas.microsoft.com/office/drawing/2014/main" id="{9D2EA873-ADD9-46AF-ADFB-683D9B31C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100" y="4064848"/>
              <a:ext cx="1393383" cy="1448640"/>
            </a:xfrm>
            <a:prstGeom prst="rect">
              <a:avLst/>
            </a:prstGeom>
          </p:spPr>
        </p:pic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40F05675-B14D-45CC-A7EA-F19BAAD37C7E}"/>
                </a:ext>
              </a:extLst>
            </p:cNvPr>
            <p:cNvSpPr txBox="1"/>
            <p:nvPr/>
          </p:nvSpPr>
          <p:spPr>
            <a:xfrm>
              <a:off x="9614877" y="5267600"/>
              <a:ext cx="2447142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err="1">
                  <a:latin typeface="Tenorite"/>
                </a:rPr>
                <a:t>Instalamos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os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sensores</a:t>
              </a:r>
              <a:r>
                <a:rPr lang="en-US" sz="1600" b="1">
                  <a:latin typeface="Tenorite"/>
                </a:rPr>
                <a:t> </a:t>
              </a:r>
              <a:r>
                <a:rPr lang="en-US" sz="1600" b="1" err="1">
                  <a:latin typeface="Tenorite"/>
                </a:rPr>
                <a:t>na</a:t>
              </a:r>
              <a:r>
                <a:rPr lang="en-US" sz="1600" b="1">
                  <a:latin typeface="Tenorite"/>
                </a:rPr>
                <a:t> local da </a:t>
              </a:r>
              <a:r>
                <a:rPr lang="en-US" sz="1600" b="1" err="1">
                  <a:latin typeface="Tenorite"/>
                </a:rPr>
                <a:t>plantação</a:t>
              </a:r>
              <a:endParaRPr lang="en-US" sz="1600" b="1">
                <a:latin typeface="Tenorite"/>
              </a:endParaRPr>
            </a:p>
          </p:txBody>
        </p:sp>
        <p:pic>
          <p:nvPicPr>
            <p:cNvPr id="39" name="Graphic 3" descr="Arrow: Slight curve outline">
              <a:extLst>
                <a:ext uri="{FF2B5EF4-FFF2-40B4-BE49-F238E27FC236}">
                  <a16:creationId xmlns:a16="http://schemas.microsoft.com/office/drawing/2014/main" id="{2A9B237B-0448-472E-8857-665557F6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 flipV="1">
              <a:off x="2857551" y="4603783"/>
              <a:ext cx="1217999" cy="830996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9803701C-D410-4E6F-81B7-C4614D03D75C}"/>
                </a:ext>
              </a:extLst>
            </p:cNvPr>
            <p:cNvSpPr/>
            <p:nvPr/>
          </p:nvSpPr>
          <p:spPr>
            <a:xfrm>
              <a:off x="5440980" y="1842914"/>
              <a:ext cx="121799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25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00"/>
                    </a14:imgEffect>
                    <a14:imgEffect>
                      <a14:saturation sat="3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/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064721"/>
            <a:ext cx="5674774" cy="24374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BC0C3D-2A89-48E5-8359-5E6C691EC85C}"/>
              </a:ext>
            </a:extLst>
          </p:cNvPr>
          <p:cNvSpPr txBox="1"/>
          <p:nvPr/>
        </p:nvSpPr>
        <p:spPr>
          <a:xfrm>
            <a:off x="3427751" y="2560176"/>
            <a:ext cx="5336498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400">
                <a:solidFill>
                  <a:schemeClr val="accent5">
                    <a:lumMod val="50000"/>
                  </a:schemeClr>
                </a:solidFill>
                <a:latin typeface="+mj-lt"/>
              </a:rPr>
              <a:t>PROTÓTIPO DO WEBSITE</a:t>
            </a:r>
          </a:p>
          <a:p>
            <a:pPr algn="ctr"/>
            <a:endParaRPr lang="pt-BR" sz="4400">
              <a:solidFill>
                <a:schemeClr val="accent5">
                  <a:lumMod val="50000"/>
                </a:schemeClr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760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bc5c97c-1d73-4ddd-b761-3e2b250dfd2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68451de558ee1fd9bab8f1582c629736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66853bbf8d98e028fc3153448e331847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439292-23DE-4FBC-B000-AFED89AC64F3}">
  <ds:schemaRefs>
    <ds:schemaRef ds:uri="http://purl.org/dc/elements/1.1/"/>
    <ds:schemaRef ds:uri="http://www.w3.org/XML/1998/namespace"/>
    <ds:schemaRef ds:uri="8531b0eb-b9ec-4304-8fd5-4ef867e31f75"/>
    <ds:schemaRef ds:uri="http://purl.org/dc/dcmitype/"/>
    <ds:schemaRef ds:uri="http://schemas.microsoft.com/office/2006/documentManagement/types"/>
    <ds:schemaRef ds:uri="http://schemas.microsoft.com/office/infopath/2007/PartnerControls"/>
    <ds:schemaRef ds:uri="4bc5c97c-1d73-4ddd-b761-3e2b250dfd29"/>
    <ds:schemaRef ds:uri="http://purl.org/dc/terms/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04935CE-D394-484B-858B-A3B7AC42A0BA}">
  <ds:schemaRefs>
    <ds:schemaRef ds:uri="4bc5c97c-1d73-4ddd-b761-3e2b250dfd29"/>
    <ds:schemaRef ds:uri="8531b0eb-b9ec-4304-8fd5-4ef867e31f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338</Words>
  <Application>Microsoft Office PowerPoint</Application>
  <PresentationFormat>Widescreen</PresentationFormat>
  <Paragraphs>74</Paragraphs>
  <Slides>13</Slides>
  <Notes>11</Notes>
  <HiddenSlides>0</HiddenSlides>
  <MMClips>1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Candara</vt:lpstr>
      <vt:lpstr>Tenorite</vt:lpstr>
      <vt:lpstr>Office Theme</vt:lpstr>
      <vt:lpstr>Imagem de Bitmap</vt:lpstr>
      <vt:lpstr>Apresentação do PowerPoint</vt:lpstr>
      <vt:lpstr>Conheça a equipe</vt:lpstr>
      <vt:lpstr>O negócio</vt:lpstr>
      <vt:lpstr>problema</vt:lpstr>
      <vt:lpstr>Apresentação do PowerPoint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Estratégia de crescimento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PEDRO HENRIQUE SANTOS MENDONÇA .</dc:creator>
  <cp:lastModifiedBy>JÚLIA DURAN ESCOBAR PEREIRA DUARTE .</cp:lastModifiedBy>
  <cp:revision>1</cp:revision>
  <dcterms:created xsi:type="dcterms:W3CDTF">2022-03-08T01:27:53Z</dcterms:created>
  <dcterms:modified xsi:type="dcterms:W3CDTF">2022-03-14T05:25:23Z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